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0"/>
  </p:notesMasterIdLst>
  <p:sldIdLst>
    <p:sldId id="257" r:id="rId2"/>
    <p:sldId id="256" r:id="rId3"/>
    <p:sldId id="266" r:id="rId4"/>
    <p:sldId id="286" r:id="rId5"/>
    <p:sldId id="314" r:id="rId6"/>
    <p:sldId id="313" r:id="rId7"/>
    <p:sldId id="315" r:id="rId8"/>
    <p:sldId id="316" r:id="rId9"/>
    <p:sldId id="318" r:id="rId10"/>
    <p:sldId id="319" r:id="rId11"/>
    <p:sldId id="320" r:id="rId12"/>
    <p:sldId id="323" r:id="rId13"/>
    <p:sldId id="322" r:id="rId14"/>
    <p:sldId id="321" r:id="rId15"/>
    <p:sldId id="288" r:id="rId16"/>
    <p:sldId id="324" r:id="rId17"/>
    <p:sldId id="325" r:id="rId18"/>
    <p:sldId id="326" r:id="rId19"/>
  </p:sldIdLst>
  <p:sldSz cx="12192000" cy="6858000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Calibri Light" panose="020F0302020204030204" pitchFamily="34" charset="0"/>
      <p:regular r:id="rId25"/>
      <p:italic r:id="rId26"/>
    </p:embeddedFont>
    <p:embeddedFont>
      <p:font typeface="Consolas" panose="020B0609020204030204" pitchFamily="49" charset="0"/>
      <p:regular r:id="rId27"/>
      <p:bold r:id="rId28"/>
      <p:italic r:id="rId29"/>
      <p:boldItalic r:id="rId30"/>
    </p:embeddedFont>
    <p:embeddedFont>
      <p:font typeface="Jetbrains Mono" panose="02000009000000000000" pitchFamily="49" charset="0"/>
      <p:regular r:id="rId31"/>
      <p:bold r:id="rId32"/>
      <p:italic r:id="rId33"/>
      <p:boldItalic r:id="rId34"/>
    </p:embeddedFont>
    <p:embeddedFont>
      <p:font typeface="Pretendard" panose="02000503000000020004" pitchFamily="50" charset="-127"/>
      <p:regular r:id="rId35"/>
      <p:bold r:id="rId36"/>
    </p:embeddedFont>
    <p:embeddedFont>
      <p:font typeface="Pretendard Black" panose="02000A03000000020004" pitchFamily="50" charset="-127"/>
      <p:bold r:id="rId37"/>
    </p:embeddedFont>
    <p:embeddedFont>
      <p:font typeface="Pretendard ExtraBold" panose="02000903000000020004" pitchFamily="50" charset="-127"/>
      <p:bold r:id="rId38"/>
    </p:embeddedFont>
    <p:embeddedFont>
      <p:font typeface="Pretendard Medium" panose="02000603000000020004" pitchFamily="50" charset="-127"/>
      <p:regular r:id="rId39"/>
    </p:embeddedFont>
    <p:embeddedFont>
      <p:font typeface="맑은 고딕" panose="020B0503020000020004" pitchFamily="50" charset="-127"/>
      <p:regular r:id="rId40"/>
      <p:bold r:id="rId41"/>
    </p:embeddedFont>
  </p:embeddedFontLst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20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04"/>
    <p:restoredTop sz="94694"/>
  </p:normalViewPr>
  <p:slideViewPr>
    <p:cSldViewPr snapToGrid="0">
      <p:cViewPr varScale="1">
        <p:scale>
          <a:sx n="128" d="100"/>
          <a:sy n="128" d="100"/>
        </p:scale>
        <p:origin x="132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font" Target="fonts/font19.fntdata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font" Target="fonts/font17.fntdata"/><Relationship Id="rId40" Type="http://schemas.openxmlformats.org/officeDocument/2006/relationships/font" Target="fonts/font20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font" Target="fonts/font18.fntdata"/><Relationship Id="rId20" Type="http://schemas.openxmlformats.org/officeDocument/2006/relationships/notesMaster" Target="notesMasters/notesMaster1.xml"/><Relationship Id="rId41" Type="http://schemas.openxmlformats.org/officeDocument/2006/relationships/font" Target="fonts/font21.fntdata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523BD4-9269-4234-B535-4A8ED134DD62}" type="datetimeFigureOut">
              <a:rPr lang="ko-KR" altLang="en-US" smtClean="0"/>
              <a:t>2023-8-8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3B76E-E381-400A-816C-9E76DB2336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95031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range() </a:t>
            </a:r>
            <a:r>
              <a:rPr lang="ko-KR" altLang="en-US" sz="1200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함수는 반복을 단순하게 만들 수 있도록 도와주는 함수이다</a:t>
            </a:r>
            <a:r>
              <a:rPr lang="en-US" altLang="ko-KR" sz="1200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br>
              <a:rPr lang="en-US" altLang="ko-KR" sz="1200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</a:br>
            <a:r>
              <a:rPr lang="ko-KR" altLang="en-US" sz="1200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특정범위를</a:t>
            </a:r>
            <a:r>
              <a:rPr lang="en-US" altLang="ko-KR" sz="1200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ko-KR" altLang="en-US" sz="1200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지정하여 범위 내에서 반복을 수행하게 한다</a:t>
            </a:r>
            <a:r>
              <a:rPr lang="en-US" altLang="ko-KR" sz="1200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3B76E-E381-400A-816C-9E76DB233683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01064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3B76E-E381-400A-816C-9E76DB233683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32299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D84F71-7F14-6B84-8F18-2B76B00CF7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F9366E6-6857-948D-96A9-8B4437869C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446EA0-482A-A2F2-BD1A-348C7D843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08/08/2023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651383-928C-1A99-0763-84DBC8A9A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6E632F-4B92-5DC1-D22F-ADE48265D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01444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073E33-156D-6C58-2D50-702544FFD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08CBBC8-CF18-3B37-7313-CA8F4B02BB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3C62E2-55AD-F95D-2F90-80D3FBAE4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08/08/2023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C575470-2535-8D90-B9DD-432A1A3EE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00819B-DF92-9101-F5AE-F940AAC35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354185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C5146F9-52B3-8280-8849-2C5F23D667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3171FC7-00B1-3EDF-52E7-ACC6C529E6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4F6EB9D-E4AC-275B-CE73-770F40EE5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08/08/2023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B5E868-9394-48A9-A9F8-4F6C61738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2E9B4C-D58F-7FAA-3A85-CC30ECC8CB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188678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EE352C-B1DE-4208-DEE4-111F8B6817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38A8C6-8733-EA52-9604-A5EECE6463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EAE35D-040E-F1E5-E325-BA5D76DD4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08/08/2023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30B7157-4BEE-C04E-5CED-293DB4C13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0A019AD-4486-F102-D411-E4BCB62A0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385016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BCDAA3-0B68-302C-14D7-3E39D24CE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CDE9F97-CFFD-3409-2249-A944AD2A47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9E5859-A6FF-D584-9686-ECBEA0A93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08/08/2023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1E6396-7101-5666-99F5-0CE357B43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29B530-901B-1083-508C-1B299C336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80063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E91B82-E349-33A4-5255-11D43CE5E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F2D3F42-E392-1E47-D22B-32F437B453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D92BB2D-FE36-05B6-1D9B-E14ABB46CD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A47517A-0D4F-978B-9011-BF9B90799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08/08/2023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B4CB600-6CA2-D1CA-8A9D-76D3C14D2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79244D9-B14E-DA92-4FBD-3DC37EA67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436760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6AFA67-77DB-8C96-FDC2-AB0953302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E2CB6A4-1424-BA64-996C-80AF03C789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C0958C4-BAA4-BDA5-1F16-2948E7D5CA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70EB50E-56F3-DC09-22A9-8B4A84B29D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562060B-619B-9ADA-EA14-B8138AD90B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1BCBAD0-5767-F7AD-0221-BF9A1AB6F7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08/08/2023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98CF725-47A7-6153-6603-60079F181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D22B899-2900-7404-B534-8FA589BC7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055377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ADDFFE-6D26-2224-778B-FC79EE098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27BFBA9-F6FC-5789-17D0-E054B4323C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08/08/2023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85DA15D-168E-4740-8554-88C6881BB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F5BF3CD-6347-4898-62F5-877768436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34876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F1DA395-7E73-042E-23F4-6937A2142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08/08/2023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BEB4DEB-FD8E-C1CE-5CCA-03F850AA7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4A057A4-27FC-48D5-531D-2EFD7150D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419510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9BA920-99FE-D4C4-0D3B-6812D5319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C9B0907-9BE6-4B82-355A-59E62C752D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7590FCB-7E96-3741-9FC0-0C1AAFBDFD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F22F41D-23CF-06AC-B2F4-96A0E7060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08/08/2023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540C443-09B2-DE5F-FF0E-F0039A70D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E2F925E-E2B0-211C-0098-58B5E965A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058667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CFC871-9061-318B-6AFC-3FC297FF4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3A52057-1D9A-F986-3218-6A73C6244C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14DAEEC-0B0D-D951-F526-8C94884E7A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7A5CFA-8B50-8841-4700-C52080739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08/08/2023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9A3F32C-8364-F1C2-CF02-C7D42C71E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50E2B50-A61F-05E6-72FD-4390561BE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03192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6489F85-523B-E59B-B1C5-92986D44B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15265C6-A7E7-8917-0254-5754D15AE1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BED15EA-732A-43DB-4E3B-DED80525D8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7E2AE8-1EE4-1C48-847C-02E7480849F6}" type="datetimeFigureOut">
              <a:rPr kumimoji="1" lang="ko-Kore-KR" altLang="en-US" smtClean="0"/>
              <a:t>08/08/2023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4E09A62-2D31-1D65-3D2E-758A5C020D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C28DAF-E1FC-E2C3-1255-1B1B9FAD5C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19010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kitae040522@gmail.com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hyperlink" Target="https://www.acmicpc.net/problem/2440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hyperlink" Target="https://www.acmicpc.net/problem/4101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hyperlink" Target="https://www.acmicpc.net/problem/10886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E410B6-B81C-ECED-5713-3C3D5B49B5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307137"/>
            <a:ext cx="9144000" cy="1019947"/>
          </a:xfrm>
        </p:spPr>
        <p:txBody>
          <a:bodyPr>
            <a:normAutofit/>
          </a:bodyPr>
          <a:lstStyle/>
          <a:p>
            <a:r>
              <a:rPr lang="en-US" altLang="ko-KR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(1)</a:t>
            </a:r>
            <a:r>
              <a:rPr lang="ko-KR" altLang="en-US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반복문의 이해와 활용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5AFB880-150B-C984-CCBE-C6546CC50BCB}"/>
              </a:ext>
            </a:extLst>
          </p:cNvPr>
          <p:cNvSpPr/>
          <p:nvPr/>
        </p:nvSpPr>
        <p:spPr>
          <a:xfrm>
            <a:off x="287998" y="3549695"/>
            <a:ext cx="11616617" cy="9778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093BD61-FFF8-AA16-323B-200B9C94B3B1}"/>
              </a:ext>
            </a:extLst>
          </p:cNvPr>
          <p:cNvSpPr txBox="1"/>
          <p:nvPr/>
        </p:nvSpPr>
        <p:spPr>
          <a:xfrm>
            <a:off x="3048000" y="387009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송기태 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(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  <a:hlinkClick r:id="rId2"/>
              </a:rPr>
              <a:t>kitae040522@gmail.com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)</a:t>
            </a:r>
          </a:p>
          <a:p>
            <a:pPr algn="ctr"/>
            <a:r>
              <a:rPr lang="en-US" altLang="ko-Kore-KR" sz="1800" u="none" strike="noStrike" dirty="0" err="1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Soongsil</a:t>
            </a:r>
            <a:r>
              <a:rPr lang="en-US" altLang="ko-Kore-KR" sz="1800" u="none" strike="noStrike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 Univ. (Computer Science and Engineering)</a:t>
            </a:r>
            <a:r>
              <a:rPr lang="en-US" altLang="ko-Kore-KR" sz="1800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​</a:t>
            </a:r>
          </a:p>
        </p:txBody>
      </p:sp>
    </p:spTree>
    <p:extLst>
      <p:ext uri="{BB962C8B-B14F-4D97-AF65-F5344CB8AC3E}">
        <p14:creationId xmlns:p14="http://schemas.microsoft.com/office/powerpoint/2010/main" val="7996966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23968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For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의 이해와 활용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9D5BFDCC-5173-B4C4-11AE-6674C8892905}"/>
              </a:ext>
            </a:extLst>
          </p:cNvPr>
          <p:cNvSpPr txBox="1"/>
          <p:nvPr/>
        </p:nvSpPr>
        <p:spPr>
          <a:xfrm>
            <a:off x="408306" y="2094369"/>
            <a:ext cx="113753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600" b="1" dirty="0">
                <a:effectLst/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실습 </a:t>
            </a:r>
            <a:r>
              <a:rPr lang="en-US" altLang="ko-KR" sz="3600" b="1" dirty="0">
                <a:effectLst/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#3</a:t>
            </a:r>
            <a:endParaRPr lang="ko-KR" altLang="en-US" sz="3600" b="1" dirty="0">
              <a:effectLst/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7E939A-BA1C-958D-ECD2-0F0DBDF2F5EC}"/>
              </a:ext>
            </a:extLst>
          </p:cNvPr>
          <p:cNvSpPr txBox="1"/>
          <p:nvPr/>
        </p:nvSpPr>
        <p:spPr>
          <a:xfrm>
            <a:off x="408305" y="2807169"/>
            <a:ext cx="11375388" cy="11364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다음 조건에 맞는 코드를 작성하여 문장을 출력하여 보자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If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문을 사용하지 않고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range() 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함수를 사용해서 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부터 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10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까지 홀수만 출력해보자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246104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23968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For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의 이해와 활용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9D5BFDCC-5173-B4C4-11AE-6674C8892905}"/>
              </a:ext>
            </a:extLst>
          </p:cNvPr>
          <p:cNvSpPr txBox="1"/>
          <p:nvPr/>
        </p:nvSpPr>
        <p:spPr>
          <a:xfrm>
            <a:off x="408306" y="2094369"/>
            <a:ext cx="113753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600" b="1" dirty="0">
                <a:effectLst/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실습 </a:t>
            </a:r>
            <a:r>
              <a:rPr lang="en-US" altLang="ko-KR" sz="3600" b="1" dirty="0">
                <a:effectLst/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#4</a:t>
            </a:r>
            <a:endParaRPr lang="ko-KR" altLang="en-US" sz="3600" b="1" dirty="0">
              <a:effectLst/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7E939A-BA1C-958D-ECD2-0F0DBDF2F5EC}"/>
              </a:ext>
            </a:extLst>
          </p:cNvPr>
          <p:cNvSpPr txBox="1"/>
          <p:nvPr/>
        </p:nvSpPr>
        <p:spPr>
          <a:xfrm>
            <a:off x="408305" y="2807169"/>
            <a:ext cx="11375388" cy="11364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다음 조건에 맞는 코드를 작성하여 문장을 출력하여 보자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If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문을 사용하지 않고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range() 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함수를 사용해서 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부터 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10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까지 홀수를 역순으로 출력해보자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52467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23968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For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의 이해와 활용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9D5BFDCC-5173-B4C4-11AE-6674C8892905}"/>
              </a:ext>
            </a:extLst>
          </p:cNvPr>
          <p:cNvSpPr txBox="1"/>
          <p:nvPr/>
        </p:nvSpPr>
        <p:spPr>
          <a:xfrm>
            <a:off x="408306" y="2094369"/>
            <a:ext cx="113753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600" b="1" dirty="0">
                <a:effectLst/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실습 </a:t>
            </a:r>
            <a:r>
              <a:rPr lang="en-US" altLang="ko-KR" sz="3600" b="1" dirty="0">
                <a:effectLst/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#6</a:t>
            </a:r>
            <a:endParaRPr lang="ko-KR" altLang="en-US" sz="3600" b="1" dirty="0">
              <a:effectLst/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7E939A-BA1C-958D-ECD2-0F0DBDF2F5EC}"/>
              </a:ext>
            </a:extLst>
          </p:cNvPr>
          <p:cNvSpPr txBox="1"/>
          <p:nvPr/>
        </p:nvSpPr>
        <p:spPr>
          <a:xfrm>
            <a:off x="408305" y="2807169"/>
            <a:ext cx="11375388" cy="16904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다음 조건에 맞는 코드를 작성하여 문장을 출력하여 보자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사용자에게 출력할 구구단의 단수를 입력 받는다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입력 받은 단의 구구단을 출력한다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264905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23968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For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의 이해와 활용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6290AC5-3253-F231-A485-55CB6FD91C20}"/>
              </a:ext>
            </a:extLst>
          </p:cNvPr>
          <p:cNvSpPr txBox="1"/>
          <p:nvPr/>
        </p:nvSpPr>
        <p:spPr>
          <a:xfrm>
            <a:off x="408306" y="2223786"/>
            <a:ext cx="113753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6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다중 </a:t>
            </a:r>
            <a:r>
              <a:rPr lang="ko-KR" altLang="en-US" sz="3600" b="1" dirty="0" err="1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반복문</a:t>
            </a:r>
            <a:endParaRPr lang="en" altLang="ko-KR" sz="3600" b="1" dirty="0">
              <a:effectLst/>
              <a:latin typeface="Consolas" panose="020B0609020204030204" pitchFamily="49" charset="0"/>
              <a:ea typeface="Pretendard ExtraBold" panose="02000503000000020004" pitchFamily="2" charset="-127"/>
              <a:cs typeface="Consolas" panose="020B0609020204030204" pitchFamily="49" charset="0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B1085AAD-E3A3-6A58-6C66-754C7A7BCA3E}"/>
              </a:ext>
            </a:extLst>
          </p:cNvPr>
          <p:cNvGrpSpPr/>
          <p:nvPr/>
        </p:nvGrpSpPr>
        <p:grpSpPr>
          <a:xfrm>
            <a:off x="474606" y="3244628"/>
            <a:ext cx="11242788" cy="1677585"/>
            <a:chOff x="474606" y="3667345"/>
            <a:chExt cx="11242788" cy="1677585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8A0F5E3D-DB02-DD24-0C06-FFD63A1DC231}"/>
                </a:ext>
              </a:extLst>
            </p:cNvPr>
            <p:cNvSpPr/>
            <p:nvPr/>
          </p:nvSpPr>
          <p:spPr>
            <a:xfrm>
              <a:off x="474606" y="3667345"/>
              <a:ext cx="11242788" cy="1677585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7888D57-2B79-6898-3D92-0A60130BEEB1}"/>
                </a:ext>
              </a:extLst>
            </p:cNvPr>
            <p:cNvSpPr txBox="1"/>
            <p:nvPr/>
          </p:nvSpPr>
          <p:spPr>
            <a:xfrm>
              <a:off x="474606" y="3770036"/>
              <a:ext cx="11242788" cy="147732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b="0" i="1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for</a:t>
              </a:r>
              <a:r>
                <a:rPr lang="en-US" altLang="ko-KR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 </a:t>
              </a:r>
              <a:r>
                <a:rPr lang="en-US" altLang="ko-KR" b="0" dirty="0" err="1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i</a:t>
              </a:r>
              <a:r>
                <a:rPr lang="en-US" altLang="ko-KR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 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Jetbrains Mono" panose="02000009000000000000" pitchFamily="49" charset="0"/>
                </a:rPr>
                <a:t>in</a:t>
              </a:r>
              <a:r>
                <a:rPr lang="en-US" altLang="ko-KR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 </a:t>
              </a:r>
              <a:r>
                <a:rPr lang="en-US" altLang="ko-KR" b="0" dirty="0">
                  <a:solidFill>
                    <a:srgbClr val="82AAFF"/>
                  </a:solidFill>
                  <a:effectLst/>
                  <a:latin typeface="Jetbrains Mono" panose="02000009000000000000" pitchFamily="49" charset="0"/>
                </a:rPr>
                <a:t>range</a:t>
              </a:r>
              <a:r>
                <a:rPr lang="en-US" altLang="ko-KR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(</a:t>
              </a:r>
              <a:r>
                <a:rPr lang="en-US" altLang="ko-KR" b="0" dirty="0">
                  <a:solidFill>
                    <a:srgbClr val="F78C6C"/>
                  </a:solidFill>
                  <a:effectLst/>
                  <a:latin typeface="Jetbrains Mono" panose="02000009000000000000" pitchFamily="49" charset="0"/>
                </a:rPr>
                <a:t>0</a:t>
              </a:r>
              <a:r>
                <a:rPr lang="en-US" altLang="ko-KR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,</a:t>
              </a:r>
              <a:r>
                <a:rPr lang="en-US" altLang="ko-KR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 </a:t>
              </a:r>
              <a:r>
                <a:rPr lang="en-US" altLang="ko-KR" b="0" dirty="0">
                  <a:solidFill>
                    <a:srgbClr val="F78C6C"/>
                  </a:solidFill>
                  <a:effectLst/>
                  <a:latin typeface="Jetbrains Mono" panose="02000009000000000000" pitchFamily="49" charset="0"/>
                </a:rPr>
                <a:t>10</a:t>
              </a:r>
              <a:r>
                <a:rPr lang="en-US" altLang="ko-KR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,</a:t>
              </a:r>
              <a:r>
                <a:rPr lang="en-US" altLang="ko-KR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 </a:t>
              </a:r>
              <a:r>
                <a:rPr lang="en-US" altLang="ko-KR" b="0" dirty="0">
                  <a:solidFill>
                    <a:srgbClr val="F78C6C"/>
                  </a:solidFill>
                  <a:effectLst/>
                  <a:latin typeface="Jetbrains Mono" panose="02000009000000000000" pitchFamily="49" charset="0"/>
                </a:rPr>
                <a:t>1</a:t>
              </a:r>
              <a:r>
                <a:rPr lang="en-US" altLang="ko-KR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):</a:t>
              </a:r>
              <a:endPara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endParaRPr>
            </a:p>
            <a:p>
              <a:r>
                <a:rPr lang="en-US" altLang="ko-KR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    </a:t>
              </a:r>
              <a:r>
                <a:rPr lang="en-US" altLang="ko-KR" b="0" dirty="0">
                  <a:solidFill>
                    <a:srgbClr val="82AAFF"/>
                  </a:solidFill>
                  <a:effectLst/>
                  <a:latin typeface="Jetbrains Mono" panose="02000009000000000000" pitchFamily="49" charset="0"/>
                </a:rPr>
                <a:t>print</a:t>
              </a:r>
              <a:r>
                <a:rPr lang="en-US" altLang="ko-KR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(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Jetbrains Mono" panose="02000009000000000000" pitchFamily="49" charset="0"/>
                </a:rPr>
                <a:t>f</a:t>
              </a:r>
              <a:r>
                <a:rPr lang="en-US" altLang="ko-KR" b="0" dirty="0">
                  <a:solidFill>
                    <a:srgbClr val="C3E88D"/>
                  </a:solidFill>
                  <a:effectLst/>
                  <a:latin typeface="Jetbrains Mono" panose="02000009000000000000" pitchFamily="49" charset="0"/>
                </a:rPr>
                <a:t>"</a:t>
              </a:r>
              <a:r>
                <a:rPr lang="en-US" altLang="ko-KR" b="0" dirty="0">
                  <a:solidFill>
                    <a:srgbClr val="F78C6C"/>
                  </a:solidFill>
                  <a:effectLst/>
                  <a:latin typeface="Jetbrains Mono" panose="02000009000000000000" pitchFamily="49" charset="0"/>
                </a:rPr>
                <a:t>{</a:t>
              </a:r>
              <a:r>
                <a:rPr lang="en-US" altLang="ko-KR" b="0" dirty="0" err="1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i</a:t>
              </a:r>
              <a:r>
                <a:rPr lang="en-US" altLang="ko-KR" b="0" dirty="0">
                  <a:solidFill>
                    <a:srgbClr val="F78C6C"/>
                  </a:solidFill>
                  <a:effectLst/>
                  <a:latin typeface="Jetbrains Mono" panose="02000009000000000000" pitchFamily="49" charset="0"/>
                </a:rPr>
                <a:t>}</a:t>
              </a:r>
              <a:r>
                <a:rPr lang="en-US" altLang="ko-KR" b="0" dirty="0">
                  <a:solidFill>
                    <a:srgbClr val="C3E88D"/>
                  </a:solidFill>
                  <a:effectLst/>
                  <a:latin typeface="Jetbrains Mono" panose="02000009000000000000" pitchFamily="49" charset="0"/>
                </a:rPr>
                <a:t> | "</a:t>
              </a:r>
              <a:r>
                <a:rPr lang="en-US" altLang="ko-KR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,</a:t>
              </a:r>
              <a:r>
                <a:rPr lang="en-US" altLang="ko-KR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 </a:t>
              </a:r>
              <a:r>
                <a:rPr lang="en-US" altLang="ko-KR" b="0" dirty="0">
                  <a:solidFill>
                    <a:srgbClr val="FF5370"/>
                  </a:solidFill>
                  <a:effectLst/>
                  <a:latin typeface="Jetbrains Mono" panose="02000009000000000000" pitchFamily="49" charset="0"/>
                </a:rPr>
                <a:t>end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Jetbrains Mono" panose="02000009000000000000" pitchFamily="49" charset="0"/>
                </a:rPr>
                <a:t>=</a:t>
              </a:r>
              <a:r>
                <a:rPr lang="en-US" altLang="ko-KR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"")</a:t>
              </a:r>
              <a:endPara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endParaRPr>
            </a:p>
            <a:p>
              <a:r>
                <a:rPr lang="en-US" altLang="ko-KR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    </a:t>
              </a:r>
              <a:r>
                <a:rPr lang="en-US" altLang="ko-KR" b="0" i="1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for</a:t>
              </a:r>
              <a:r>
                <a:rPr lang="en-US" altLang="ko-KR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 j 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Jetbrains Mono" panose="02000009000000000000" pitchFamily="49" charset="0"/>
                </a:rPr>
                <a:t>in</a:t>
              </a:r>
              <a:r>
                <a:rPr lang="en-US" altLang="ko-KR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 </a:t>
              </a:r>
              <a:r>
                <a:rPr lang="en-US" altLang="ko-KR" b="0" dirty="0">
                  <a:solidFill>
                    <a:srgbClr val="82AAFF"/>
                  </a:solidFill>
                  <a:effectLst/>
                  <a:latin typeface="Jetbrains Mono" panose="02000009000000000000" pitchFamily="49" charset="0"/>
                </a:rPr>
                <a:t>range</a:t>
              </a:r>
              <a:r>
                <a:rPr lang="en-US" altLang="ko-KR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(</a:t>
              </a:r>
              <a:r>
                <a:rPr lang="en-US" altLang="ko-KR" b="0" dirty="0">
                  <a:solidFill>
                    <a:srgbClr val="F78C6C"/>
                  </a:solidFill>
                  <a:effectLst/>
                  <a:latin typeface="Jetbrains Mono" panose="02000009000000000000" pitchFamily="49" charset="0"/>
                </a:rPr>
                <a:t>0</a:t>
              </a:r>
              <a:r>
                <a:rPr lang="en-US" altLang="ko-KR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,</a:t>
              </a:r>
              <a:r>
                <a:rPr lang="en-US" altLang="ko-KR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 </a:t>
              </a:r>
              <a:r>
                <a:rPr lang="en-US" altLang="ko-KR" b="0" dirty="0">
                  <a:solidFill>
                    <a:srgbClr val="F78C6C"/>
                  </a:solidFill>
                  <a:effectLst/>
                  <a:latin typeface="Jetbrains Mono" panose="02000009000000000000" pitchFamily="49" charset="0"/>
                </a:rPr>
                <a:t>10</a:t>
              </a:r>
              <a:r>
                <a:rPr lang="en-US" altLang="ko-KR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,</a:t>
              </a:r>
              <a:r>
                <a:rPr lang="en-US" altLang="ko-KR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 </a:t>
              </a:r>
              <a:r>
                <a:rPr lang="en-US" altLang="ko-KR" b="0" dirty="0">
                  <a:solidFill>
                    <a:srgbClr val="F78C6C"/>
                  </a:solidFill>
                  <a:effectLst/>
                  <a:latin typeface="Jetbrains Mono" panose="02000009000000000000" pitchFamily="49" charset="0"/>
                </a:rPr>
                <a:t>1</a:t>
              </a:r>
              <a:r>
                <a:rPr lang="en-US" altLang="ko-KR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):</a:t>
              </a:r>
              <a:endPara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endParaRPr>
            </a:p>
            <a:p>
              <a:r>
                <a:rPr lang="en-US" altLang="ko-KR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        </a:t>
              </a:r>
              <a:r>
                <a:rPr lang="en-US" altLang="ko-KR" b="0" dirty="0">
                  <a:solidFill>
                    <a:srgbClr val="82AAFF"/>
                  </a:solidFill>
                  <a:effectLst/>
                  <a:latin typeface="Jetbrains Mono" panose="02000009000000000000" pitchFamily="49" charset="0"/>
                </a:rPr>
                <a:t>print</a:t>
              </a:r>
              <a:r>
                <a:rPr lang="en-US" altLang="ko-KR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(</a:t>
              </a:r>
              <a:r>
                <a:rPr lang="en-US" altLang="ko-KR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j</a:t>
              </a:r>
              <a:r>
                <a:rPr lang="en-US" altLang="ko-KR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,</a:t>
              </a:r>
              <a:r>
                <a:rPr lang="en-US" altLang="ko-KR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 </a:t>
              </a:r>
              <a:r>
                <a:rPr lang="en-US" altLang="ko-KR" b="0" dirty="0">
                  <a:solidFill>
                    <a:srgbClr val="FF5370"/>
                  </a:solidFill>
                  <a:effectLst/>
                  <a:latin typeface="Jetbrains Mono" panose="02000009000000000000" pitchFamily="49" charset="0"/>
                </a:rPr>
                <a:t>end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Jetbrains Mono" panose="02000009000000000000" pitchFamily="49" charset="0"/>
                </a:rPr>
                <a:t>=</a:t>
              </a:r>
              <a:r>
                <a:rPr lang="en-US" altLang="ko-KR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</a:t>
              </a:r>
              <a:r>
                <a:rPr lang="en-US" altLang="ko-KR" b="0" dirty="0">
                  <a:solidFill>
                    <a:srgbClr val="C3E88D"/>
                  </a:solidFill>
                  <a:effectLst/>
                  <a:latin typeface="Jetbrains Mono" panose="02000009000000000000" pitchFamily="49" charset="0"/>
                </a:rPr>
                <a:t> </a:t>
              </a:r>
              <a:r>
                <a:rPr lang="en-US" altLang="ko-KR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")</a:t>
              </a:r>
              <a:endPara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endParaRPr>
            </a:p>
            <a:p>
              <a:r>
                <a:rPr lang="en-US" altLang="ko-KR" b="0" dirty="0">
                  <a:solidFill>
                    <a:srgbClr val="EEFFFF"/>
                  </a:solidFill>
                  <a:effectLst/>
                  <a:latin typeface="Jetbrains Mono" panose="02000009000000000000" pitchFamily="49" charset="0"/>
                </a:rPr>
                <a:t>    </a:t>
              </a:r>
              <a:r>
                <a:rPr lang="en-US" altLang="ko-KR" b="0" dirty="0">
                  <a:solidFill>
                    <a:srgbClr val="82AAFF"/>
                  </a:solidFill>
                  <a:effectLst/>
                  <a:latin typeface="Jetbrains Mono" panose="02000009000000000000" pitchFamily="49" charset="0"/>
                </a:rPr>
                <a:t>print</a:t>
              </a:r>
              <a:r>
                <a:rPr lang="en-US" altLang="ko-KR" b="0" dirty="0">
                  <a:solidFill>
                    <a:srgbClr val="89DDFF"/>
                  </a:solidFill>
                  <a:effectLst/>
                  <a:latin typeface="Jetbrains Mono" panose="02000009000000000000" pitchFamily="49" charset="0"/>
                </a:rPr>
                <a:t>()</a:t>
              </a:r>
              <a:endParaRPr lang="en-US" altLang="ko-KR" b="0" dirty="0">
                <a:solidFill>
                  <a:srgbClr val="EEFFFF"/>
                </a:solidFill>
                <a:effectLst/>
                <a:latin typeface="Jetbrains Mono" panose="02000009000000000000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490220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23968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For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의 이해와 활용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9D5BFDCC-5173-B4C4-11AE-6674C8892905}"/>
              </a:ext>
            </a:extLst>
          </p:cNvPr>
          <p:cNvSpPr txBox="1"/>
          <p:nvPr/>
        </p:nvSpPr>
        <p:spPr>
          <a:xfrm>
            <a:off x="408306" y="2094369"/>
            <a:ext cx="113753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600" b="1" dirty="0">
                <a:effectLst/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실습 </a:t>
            </a:r>
            <a:r>
              <a:rPr lang="en-US" altLang="ko-KR" sz="3600" b="1" dirty="0">
                <a:effectLst/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#7</a:t>
            </a:r>
            <a:endParaRPr lang="ko-KR" altLang="en-US" sz="3600" b="1" dirty="0">
              <a:effectLst/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7E939A-BA1C-958D-ECD2-0F0DBDF2F5EC}"/>
              </a:ext>
            </a:extLst>
          </p:cNvPr>
          <p:cNvSpPr txBox="1"/>
          <p:nvPr/>
        </p:nvSpPr>
        <p:spPr>
          <a:xfrm>
            <a:off x="408305" y="2807169"/>
            <a:ext cx="11375388" cy="11364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다음 조건에 맞는 코드를 작성하여 문장을 출력하여 보자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단부터 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9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단까지의 구구단을 모두 출력한다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56639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26244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break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와 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continue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F84C71F0-7AB8-36B7-6B94-09153EF5EC08}"/>
              </a:ext>
            </a:extLst>
          </p:cNvPr>
          <p:cNvSpPr txBox="1"/>
          <p:nvPr/>
        </p:nvSpPr>
        <p:spPr>
          <a:xfrm>
            <a:off x="408306" y="1704214"/>
            <a:ext cx="1137538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600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반복문을 탈출하고 싶거나 무시하고 싶을 때</a:t>
            </a:r>
            <a:r>
              <a:rPr lang="en-US" altLang="ko-KR" sz="3600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,</a:t>
            </a:r>
          </a:p>
          <a:p>
            <a:r>
              <a:rPr lang="en-US" altLang="ko-KR" sz="3600" dirty="0">
                <a:solidFill>
                  <a:srgbClr val="C00000"/>
                </a:solidFill>
                <a:effectLst/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break</a:t>
            </a:r>
            <a:r>
              <a:rPr lang="ko-KR" altLang="en-US" sz="3600" dirty="0">
                <a:effectLst/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와 </a:t>
            </a:r>
            <a:r>
              <a:rPr lang="en-US" altLang="ko-KR" sz="3600" dirty="0">
                <a:solidFill>
                  <a:srgbClr val="C00000"/>
                </a:solidFill>
                <a:effectLst/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continue</a:t>
            </a:r>
            <a:r>
              <a:rPr lang="ko-KR" altLang="en-US" sz="3600" dirty="0">
                <a:effectLst/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를 사용한다</a:t>
            </a:r>
            <a:r>
              <a:rPr lang="en-US" altLang="ko-KR" sz="3600" dirty="0">
                <a:effectLst/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.</a:t>
            </a:r>
            <a:endParaRPr lang="ko-KR" altLang="en-US" sz="3600" dirty="0">
              <a:effectLst/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64D455-A264-4772-34AA-C9160A1F5369}"/>
              </a:ext>
            </a:extLst>
          </p:cNvPr>
          <p:cNvSpPr txBox="1"/>
          <p:nvPr/>
        </p:nvSpPr>
        <p:spPr>
          <a:xfrm>
            <a:off x="408305" y="3197324"/>
            <a:ext cx="11375388" cy="22444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Break</a:t>
            </a:r>
          </a:p>
          <a:p>
            <a:pPr marL="800100" lvl="1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break 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문은 반복문을 완전히 종료하는데 사용된다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 </a:t>
            </a:r>
            <a:r>
              <a:rPr lang="ko-KR" altLang="en-US" sz="2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반복문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내에서 특정 조건을 만족하면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break 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문을 만나면 해당 반복문에서 즉시 빠져나와서 반복 실행을 멈춘다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b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</a:b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이후의 반복은 실행되지 않는다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259841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26116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과제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필수 과제 설명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pic>
        <p:nvPicPr>
          <p:cNvPr id="5" name="그림 4">
            <a:hlinkClick r:id="rId4"/>
            <a:extLst>
              <a:ext uri="{FF2B5EF4-FFF2-40B4-BE49-F238E27FC236}">
                <a16:creationId xmlns:a16="http://schemas.microsoft.com/office/drawing/2014/main" id="{A85023CC-5115-33FF-2D16-73086EFE4F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04293" y="897850"/>
            <a:ext cx="7583411" cy="535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4921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26116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과제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필수 과제 설명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pic>
        <p:nvPicPr>
          <p:cNvPr id="5" name="그림 4">
            <a:hlinkClick r:id="rId4"/>
            <a:extLst>
              <a:ext uri="{FF2B5EF4-FFF2-40B4-BE49-F238E27FC236}">
                <a16:creationId xmlns:a16="http://schemas.microsoft.com/office/drawing/2014/main" id="{A85023CC-5115-33FF-2D16-73086EFE4FFE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362678" y="897850"/>
            <a:ext cx="7466641" cy="535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0636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26116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과제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필수 과제 설명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pic>
        <p:nvPicPr>
          <p:cNvPr id="5" name="그림 4">
            <a:hlinkClick r:id="rId4"/>
            <a:extLst>
              <a:ext uri="{FF2B5EF4-FFF2-40B4-BE49-F238E27FC236}">
                <a16:creationId xmlns:a16="http://schemas.microsoft.com/office/drawing/2014/main" id="{A85023CC-5115-33FF-2D16-73086EFE4FFE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638516" y="897850"/>
            <a:ext cx="6914965" cy="535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9930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4067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Content</a:t>
            </a:r>
            <a:endParaRPr lang="ko-KR" altLang="en-US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8B1F9299-8EA7-F217-8561-2BA1BC1A7B95}"/>
              </a:ext>
            </a:extLst>
          </p:cNvPr>
          <p:cNvGrpSpPr/>
          <p:nvPr/>
        </p:nvGrpSpPr>
        <p:grpSpPr>
          <a:xfrm>
            <a:off x="561701" y="2594572"/>
            <a:ext cx="11068593" cy="828540"/>
            <a:chOff x="561704" y="4646111"/>
            <a:chExt cx="11068593" cy="1402994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5F8CA102-7904-9DB0-A690-D6E4EBEC3CEC}"/>
                </a:ext>
              </a:extLst>
            </p:cNvPr>
            <p:cNvSpPr/>
            <p:nvPr/>
          </p:nvSpPr>
          <p:spPr>
            <a:xfrm>
              <a:off x="561704" y="4646111"/>
              <a:ext cx="11068593" cy="140299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200" dirty="0">
                <a:solidFill>
                  <a:sysClr val="windowText" lastClr="000000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2D59269-5D3C-80AB-88CE-9899D78B73C8}"/>
                </a:ext>
              </a:extLst>
            </p:cNvPr>
            <p:cNvSpPr txBox="1"/>
            <p:nvPr/>
          </p:nvSpPr>
          <p:spPr>
            <a:xfrm>
              <a:off x="746431" y="4982791"/>
              <a:ext cx="2206053" cy="7296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For</a:t>
              </a:r>
              <a:r>
                <a:rPr lang="ko-KR" altLang="en-US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의 이해와 활용</a:t>
              </a: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10A7E923-BD2A-50BF-9B93-C1FA3758EB9A}"/>
              </a:ext>
            </a:extLst>
          </p:cNvPr>
          <p:cNvGrpSpPr/>
          <p:nvPr/>
        </p:nvGrpSpPr>
        <p:grpSpPr>
          <a:xfrm>
            <a:off x="561701" y="1466256"/>
            <a:ext cx="11068593" cy="828540"/>
            <a:chOff x="561704" y="4646111"/>
            <a:chExt cx="11068593" cy="1402994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08455AB2-2450-A328-A540-AD1BC806B9E8}"/>
                </a:ext>
              </a:extLst>
            </p:cNvPr>
            <p:cNvSpPr/>
            <p:nvPr/>
          </p:nvSpPr>
          <p:spPr>
            <a:xfrm>
              <a:off x="561704" y="4646111"/>
              <a:ext cx="11068593" cy="140299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200" dirty="0">
                <a:solidFill>
                  <a:sysClr val="windowText" lastClr="000000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DAA8F4B-2DAB-DBD9-D898-DF07BC86DE10}"/>
                </a:ext>
              </a:extLst>
            </p:cNvPr>
            <p:cNvSpPr txBox="1"/>
            <p:nvPr/>
          </p:nvSpPr>
          <p:spPr>
            <a:xfrm>
              <a:off x="746431" y="4982791"/>
              <a:ext cx="2502608" cy="7296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While</a:t>
              </a:r>
              <a:r>
                <a:rPr lang="ko-KR" altLang="en-US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의 이해와 활용</a:t>
              </a: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59305DD-62CC-43F1-949B-DC2BA66E4D2F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91AB6E54-D6AF-A657-7425-658AB21736A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B45F9DA-D811-78B9-4353-A9011774697A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3" name="그림 22" descr="텍스트이(가) 표시된 사진&#10;&#10;자동 생성된 설명">
              <a:extLst>
                <a:ext uri="{FF2B5EF4-FFF2-40B4-BE49-F238E27FC236}">
                  <a16:creationId xmlns:a16="http://schemas.microsoft.com/office/drawing/2014/main" id="{28C46AA7-6ED2-193B-EB2D-20320860AE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9EFF146E-1841-4F05-C346-A7FE5EF4FE8D}"/>
              </a:ext>
            </a:extLst>
          </p:cNvPr>
          <p:cNvGrpSpPr/>
          <p:nvPr/>
        </p:nvGrpSpPr>
        <p:grpSpPr>
          <a:xfrm>
            <a:off x="561701" y="3722888"/>
            <a:ext cx="11068593" cy="828540"/>
            <a:chOff x="561704" y="4646111"/>
            <a:chExt cx="11068593" cy="1402994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3281FD86-C072-596B-4F5E-5767F2577405}"/>
                </a:ext>
              </a:extLst>
            </p:cNvPr>
            <p:cNvSpPr/>
            <p:nvPr/>
          </p:nvSpPr>
          <p:spPr>
            <a:xfrm>
              <a:off x="561704" y="4646111"/>
              <a:ext cx="11068593" cy="140299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200" dirty="0">
                <a:solidFill>
                  <a:sysClr val="windowText" lastClr="000000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DC6DE4A-1382-BD74-B2C3-893BC17CC19F}"/>
                </a:ext>
              </a:extLst>
            </p:cNvPr>
            <p:cNvSpPr txBox="1"/>
            <p:nvPr/>
          </p:nvSpPr>
          <p:spPr>
            <a:xfrm>
              <a:off x="746431" y="4982791"/>
              <a:ext cx="2348720" cy="7296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break</a:t>
              </a:r>
              <a:r>
                <a:rPr lang="ko-KR" altLang="en-US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와</a:t>
              </a:r>
              <a:r>
                <a:rPr lang="en-US" altLang="ko-KR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 continue</a:t>
              </a:r>
              <a:endParaRPr lang="ko-KR" altLang="en-US" sz="2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6684055B-F1EC-D09B-2AE3-B8B13B3D9619}"/>
              </a:ext>
            </a:extLst>
          </p:cNvPr>
          <p:cNvGrpSpPr/>
          <p:nvPr/>
        </p:nvGrpSpPr>
        <p:grpSpPr>
          <a:xfrm>
            <a:off x="561701" y="4851204"/>
            <a:ext cx="11068593" cy="828540"/>
            <a:chOff x="561704" y="4646111"/>
            <a:chExt cx="11068593" cy="1402994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9AF04FAB-67D9-65A9-45F1-E8A4188E0691}"/>
                </a:ext>
              </a:extLst>
            </p:cNvPr>
            <p:cNvSpPr/>
            <p:nvPr/>
          </p:nvSpPr>
          <p:spPr>
            <a:xfrm>
              <a:off x="561704" y="4646111"/>
              <a:ext cx="11068593" cy="140299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200" dirty="0">
                <a:solidFill>
                  <a:sysClr val="windowText" lastClr="000000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8EFDF99-C352-3308-04A8-CE71F3D102C4}"/>
                </a:ext>
              </a:extLst>
            </p:cNvPr>
            <p:cNvSpPr txBox="1"/>
            <p:nvPr/>
          </p:nvSpPr>
          <p:spPr>
            <a:xfrm>
              <a:off x="746431" y="4982791"/>
              <a:ext cx="2414444" cy="7296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과제</a:t>
              </a:r>
              <a:r>
                <a:rPr lang="en-US" altLang="ko-KR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: </a:t>
              </a:r>
              <a:r>
                <a:rPr lang="ko-KR" altLang="en-US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필수 과제 설명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59781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6290AC5-3253-F231-A485-55CB6FD91C20}"/>
              </a:ext>
            </a:extLst>
          </p:cNvPr>
          <p:cNvSpPr txBox="1"/>
          <p:nvPr/>
        </p:nvSpPr>
        <p:spPr>
          <a:xfrm>
            <a:off x="408306" y="2551837"/>
            <a:ext cx="1137538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600" b="1" dirty="0">
                <a:solidFill>
                  <a:srgbClr val="7030A0"/>
                </a:solidFill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while </a:t>
            </a:r>
            <a:r>
              <a:rPr lang="en" altLang="ko-KR" sz="3600" b="1" dirty="0">
                <a:solidFill>
                  <a:srgbClr val="00B0F0"/>
                </a:solidFill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$[condition]</a:t>
            </a:r>
            <a:r>
              <a:rPr lang="en-US" altLang="ko-KR" sz="36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:</a:t>
            </a:r>
          </a:p>
          <a:p>
            <a:r>
              <a:rPr lang="en-US" altLang="ko-KR" sz="3600" b="1" dirty="0">
                <a:solidFill>
                  <a:srgbClr val="7030A0"/>
                </a:solidFill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	</a:t>
            </a:r>
            <a:r>
              <a:rPr lang="en" altLang="ko-KR" sz="3600" b="1" dirty="0">
                <a:solidFill>
                  <a:srgbClr val="00B0F0"/>
                </a:solidFill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$[condition]</a:t>
            </a:r>
            <a:r>
              <a:rPr lang="ko-KR" altLang="en-US" sz="36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이 </a:t>
            </a:r>
            <a:r>
              <a:rPr lang="en-US" altLang="ko-KR" sz="36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True</a:t>
            </a:r>
            <a:r>
              <a:rPr lang="ko-KR" altLang="en-US" sz="36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이면 실행하는 문장</a:t>
            </a:r>
            <a:endParaRPr lang="en-US" altLang="ko-KR" sz="3600" b="1" dirty="0">
              <a:latin typeface="Consolas" panose="020B0609020204030204" pitchFamily="49" charset="0"/>
              <a:ea typeface="Pretendard ExtraBold" panose="02000503000000020004" pitchFamily="2" charset="-127"/>
              <a:cs typeface="Consolas" panose="020B0609020204030204" pitchFamily="49" charset="0"/>
            </a:endParaRPr>
          </a:p>
          <a:p>
            <a:r>
              <a:rPr lang="ko-KR" altLang="en-US" sz="3600" b="1" dirty="0"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다음 실행할 문장</a:t>
            </a:r>
            <a:endParaRPr lang="en" altLang="ko-KR" sz="3600" b="1" dirty="0">
              <a:effectLst/>
              <a:latin typeface="Consolas" panose="020B0609020204030204" pitchFamily="49" charset="0"/>
              <a:ea typeface="Pretendard ExtraBold" panose="02000503000000020004" pitchFamily="2" charset="-127"/>
              <a:cs typeface="Consolas" panose="020B0609020204030204" pitchFamily="49" charset="0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27478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While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의 이해와 활용</a:t>
            </a:r>
          </a:p>
        </p:txBody>
      </p:sp>
    </p:spTree>
    <p:extLst>
      <p:ext uri="{BB962C8B-B14F-4D97-AF65-F5344CB8AC3E}">
        <p14:creationId xmlns:p14="http://schemas.microsoft.com/office/powerpoint/2010/main" val="19625025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27478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While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의 이해와 활용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6290AC5-3253-F231-A485-55CB6FD91C20}"/>
              </a:ext>
            </a:extLst>
          </p:cNvPr>
          <p:cNvSpPr txBox="1"/>
          <p:nvPr/>
        </p:nvSpPr>
        <p:spPr>
          <a:xfrm>
            <a:off x="405158" y="2551836"/>
            <a:ext cx="4733953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600" b="1" dirty="0">
                <a:solidFill>
                  <a:srgbClr val="7030A0"/>
                </a:solidFill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while </a:t>
            </a:r>
            <a:r>
              <a:rPr lang="en" altLang="ko-KR" sz="3600" b="1" dirty="0">
                <a:solidFill>
                  <a:srgbClr val="00B0F0"/>
                </a:solidFill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$[condition]</a:t>
            </a:r>
            <a:r>
              <a:rPr lang="en-US" altLang="ko-KR" sz="36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:</a:t>
            </a:r>
          </a:p>
          <a:p>
            <a:r>
              <a:rPr lang="en-US" altLang="ko-KR" sz="3600" b="1" dirty="0">
                <a:solidFill>
                  <a:srgbClr val="7030A0"/>
                </a:solidFill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	</a:t>
            </a:r>
            <a:r>
              <a:rPr lang="en-US" altLang="ko-KR" sz="36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Code</a:t>
            </a:r>
            <a:r>
              <a:rPr lang="ko-KR" altLang="en-US" sz="36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 </a:t>
            </a:r>
            <a:r>
              <a:rPr lang="en-US" altLang="ko-KR" sz="36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#1</a:t>
            </a:r>
          </a:p>
          <a:p>
            <a:r>
              <a:rPr lang="en-US" altLang="ko-KR" sz="36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Code #2</a:t>
            </a:r>
            <a:endParaRPr lang="en" altLang="ko-KR" sz="3600" b="1" dirty="0">
              <a:effectLst/>
              <a:latin typeface="Consolas" panose="020B0609020204030204" pitchFamily="49" charset="0"/>
              <a:ea typeface="Pretendard ExtraBold" panose="02000503000000020004" pitchFamily="2" charset="-127"/>
              <a:cs typeface="Consolas" panose="020B0609020204030204" pitchFamily="49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A1EA460-FB1D-CA95-F2D8-CE85E95D7FE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6903413" y="1644953"/>
            <a:ext cx="3994872" cy="3579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8073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27478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While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의 이해와 활용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9D5BFDCC-5173-B4C4-11AE-6674C8892905}"/>
              </a:ext>
            </a:extLst>
          </p:cNvPr>
          <p:cNvSpPr txBox="1"/>
          <p:nvPr/>
        </p:nvSpPr>
        <p:spPr>
          <a:xfrm>
            <a:off x="408306" y="2094369"/>
            <a:ext cx="113753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600" b="1" dirty="0">
                <a:effectLst/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실습 </a:t>
            </a:r>
            <a:r>
              <a:rPr lang="en-US" altLang="ko-KR" sz="3600" b="1" dirty="0">
                <a:effectLst/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#1</a:t>
            </a:r>
            <a:endParaRPr lang="ko-KR" altLang="en-US" sz="3600" b="1" dirty="0">
              <a:effectLst/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7E939A-BA1C-958D-ECD2-0F0DBDF2F5EC}"/>
              </a:ext>
            </a:extLst>
          </p:cNvPr>
          <p:cNvSpPr txBox="1"/>
          <p:nvPr/>
        </p:nvSpPr>
        <p:spPr>
          <a:xfrm>
            <a:off x="408305" y="2807169"/>
            <a:ext cx="11375388" cy="16904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다음 조건에 맞는 코드를 작성하여 문장을 출력하여 보자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“$[</a:t>
            </a:r>
            <a:r>
              <a:rPr lang="en-US" altLang="ko-KR" sz="240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idx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]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번째 반복 중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파이썬 재밌네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“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을 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10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번 출력해보자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b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</a:b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이때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$[</a:t>
            </a:r>
            <a:r>
              <a:rPr lang="en-US" altLang="ko-KR" sz="2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idx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]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의 의미는 현재 몇 번째 반복 중인지 확인하는 변수이다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757811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27478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While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의 이해와 활용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id="{9A3655BD-A5EA-E414-B052-08B47CCFDE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84950" y="1221683"/>
            <a:ext cx="4422098" cy="4702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8787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27478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While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의 이해와 활용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9D5BFDCC-5173-B4C4-11AE-6674C8892905}"/>
              </a:ext>
            </a:extLst>
          </p:cNvPr>
          <p:cNvSpPr txBox="1"/>
          <p:nvPr/>
        </p:nvSpPr>
        <p:spPr>
          <a:xfrm>
            <a:off x="408306" y="2094369"/>
            <a:ext cx="113753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600" b="1" dirty="0">
                <a:effectLst/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실습 </a:t>
            </a:r>
            <a:r>
              <a:rPr lang="en-US" altLang="ko-KR" sz="3600" b="1" dirty="0">
                <a:effectLst/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#2</a:t>
            </a:r>
            <a:endParaRPr lang="ko-KR" altLang="en-US" sz="3600" b="1" dirty="0">
              <a:effectLst/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7E939A-BA1C-958D-ECD2-0F0DBDF2F5EC}"/>
              </a:ext>
            </a:extLst>
          </p:cNvPr>
          <p:cNvSpPr txBox="1"/>
          <p:nvPr/>
        </p:nvSpPr>
        <p:spPr>
          <a:xfrm>
            <a:off x="408305" y="2807169"/>
            <a:ext cx="11375388" cy="16904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다음 조건에 맞는 코드를 작성하여 문장을 출력하여 보자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5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명의 학생의 수학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I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중간고사 성적이 입력된다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b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</a:b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이때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학생들의 평균 점수와 가장 높은 점수를 받은 학생의 입력 순서를 출력하자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078214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6290AC5-3253-F231-A485-55CB6FD91C20}"/>
              </a:ext>
            </a:extLst>
          </p:cNvPr>
          <p:cNvSpPr txBox="1"/>
          <p:nvPr/>
        </p:nvSpPr>
        <p:spPr>
          <a:xfrm>
            <a:off x="408306" y="2551837"/>
            <a:ext cx="1137538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600" b="1" dirty="0">
                <a:solidFill>
                  <a:srgbClr val="7030A0"/>
                </a:solidFill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for </a:t>
            </a:r>
            <a:r>
              <a:rPr lang="en" altLang="ko-KR" sz="3600" b="1" dirty="0">
                <a:solidFill>
                  <a:srgbClr val="00B0F0"/>
                </a:solidFill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$[</a:t>
            </a:r>
            <a:r>
              <a:rPr lang="ko-KR" altLang="en-US" sz="3600" b="1" dirty="0" err="1">
                <a:solidFill>
                  <a:srgbClr val="00B0F0"/>
                </a:solidFill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변수명</a:t>
            </a:r>
            <a:r>
              <a:rPr lang="en" altLang="ko-KR" sz="3600" b="1" dirty="0">
                <a:solidFill>
                  <a:srgbClr val="00B0F0"/>
                </a:solidFill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] </a:t>
            </a:r>
            <a:r>
              <a:rPr lang="en" altLang="ko-KR" sz="3600" b="1" dirty="0">
                <a:solidFill>
                  <a:srgbClr val="7030A0"/>
                </a:solidFill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in</a:t>
            </a:r>
            <a:r>
              <a:rPr lang="en" altLang="ko-KR" sz="3600" b="1" dirty="0">
                <a:solidFill>
                  <a:srgbClr val="00B0F0"/>
                </a:solidFill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 $[</a:t>
            </a:r>
            <a:r>
              <a:rPr lang="ko-KR" altLang="en-US" sz="3600" b="1" dirty="0">
                <a:solidFill>
                  <a:srgbClr val="00B0F0"/>
                </a:solidFill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범위</a:t>
            </a:r>
            <a:r>
              <a:rPr lang="en" altLang="ko-KR" sz="3600" b="1" dirty="0">
                <a:solidFill>
                  <a:srgbClr val="00B0F0"/>
                </a:solidFill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]</a:t>
            </a:r>
            <a:r>
              <a:rPr lang="en-US" altLang="ko-KR" sz="36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:</a:t>
            </a:r>
          </a:p>
          <a:p>
            <a:r>
              <a:rPr lang="en-US" altLang="ko-KR" sz="36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	</a:t>
            </a:r>
            <a:r>
              <a:rPr lang="ko-KR" altLang="en-US" sz="3600" b="1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실행하는 문장</a:t>
            </a:r>
            <a:endParaRPr lang="en-US" altLang="ko-KR" sz="3600" b="1" dirty="0">
              <a:latin typeface="Consolas" panose="020B0609020204030204" pitchFamily="49" charset="0"/>
              <a:ea typeface="Pretendard ExtraBold" panose="02000503000000020004" pitchFamily="2" charset="-127"/>
              <a:cs typeface="Consolas" panose="020B0609020204030204" pitchFamily="49" charset="0"/>
            </a:endParaRPr>
          </a:p>
          <a:p>
            <a:r>
              <a:rPr lang="ko-KR" altLang="en-US" sz="3600" b="1" dirty="0"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다음 실행할 문장</a:t>
            </a:r>
            <a:endParaRPr lang="en" altLang="ko-KR" sz="3600" b="1" dirty="0">
              <a:effectLst/>
              <a:latin typeface="Consolas" panose="020B0609020204030204" pitchFamily="49" charset="0"/>
              <a:ea typeface="Pretendard ExtraBold" panose="02000503000000020004" pitchFamily="2" charset="-127"/>
              <a:cs typeface="Consolas" panose="020B0609020204030204" pitchFamily="49" charset="0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23968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For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의 이해와 활용</a:t>
            </a:r>
          </a:p>
        </p:txBody>
      </p:sp>
    </p:spTree>
    <p:extLst>
      <p:ext uri="{BB962C8B-B14F-4D97-AF65-F5344CB8AC3E}">
        <p14:creationId xmlns:p14="http://schemas.microsoft.com/office/powerpoint/2010/main" val="27228346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23968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For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의 이해와 활용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6290AC5-3253-F231-A485-55CB6FD91C20}"/>
              </a:ext>
            </a:extLst>
          </p:cNvPr>
          <p:cNvSpPr txBox="1"/>
          <p:nvPr/>
        </p:nvSpPr>
        <p:spPr>
          <a:xfrm>
            <a:off x="408306" y="1769465"/>
            <a:ext cx="113753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ko-KR" sz="3600" b="1" dirty="0">
                <a:solidFill>
                  <a:srgbClr val="7030A0"/>
                </a:solidFill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range</a:t>
            </a:r>
            <a:r>
              <a:rPr lang="en" altLang="ko-KR" sz="3600" b="1" dirty="0"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(</a:t>
            </a:r>
            <a:r>
              <a:rPr lang="en" altLang="ko-KR" sz="3600" b="1" dirty="0">
                <a:solidFill>
                  <a:srgbClr val="00B0F0"/>
                </a:solidFill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&lt;start&gt;</a:t>
            </a:r>
            <a:r>
              <a:rPr lang="en" altLang="ko-KR" sz="3600" b="1" dirty="0"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,</a:t>
            </a:r>
            <a:r>
              <a:rPr lang="en" altLang="ko-KR" sz="3600" b="1" dirty="0">
                <a:solidFill>
                  <a:srgbClr val="00B0F0"/>
                </a:solidFill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 &lt;end&gt;</a:t>
            </a:r>
            <a:r>
              <a:rPr lang="en" altLang="ko-KR" sz="3600" b="1" dirty="0"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,</a:t>
            </a:r>
            <a:r>
              <a:rPr lang="en" altLang="ko-KR" sz="3600" b="1" dirty="0">
                <a:solidFill>
                  <a:srgbClr val="00B0F0"/>
                </a:solidFill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 &lt;step&gt;</a:t>
            </a:r>
            <a:r>
              <a:rPr lang="en" altLang="ko-KR" sz="3600" b="1" dirty="0"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26CE7A3-0E15-C21B-E26F-2E2108411AF7}"/>
              </a:ext>
            </a:extLst>
          </p:cNvPr>
          <p:cNvSpPr txBox="1"/>
          <p:nvPr/>
        </p:nvSpPr>
        <p:spPr>
          <a:xfrm>
            <a:off x="408305" y="2485741"/>
            <a:ext cx="11375388" cy="22444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정수로 이뤄진 범위를 만들어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주는 함수이다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최대 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3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개의 인자를 받을 수 있다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 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이때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2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개만 입력한다면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step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의 값은 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이 적용된다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b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</a:b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즉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start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와 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end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의 값으로 들어가게 된다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b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</a:b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또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1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개만 입력한다면 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start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의 값은 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이 적용된다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 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즉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입력한 값이 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end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로 들어가게 된다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118842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6590</TotalTime>
  <Words>549</Words>
  <Application>Microsoft Office PowerPoint</Application>
  <PresentationFormat>와이드스크린</PresentationFormat>
  <Paragraphs>85</Paragraphs>
  <Slides>18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9" baseType="lpstr">
      <vt:lpstr>맑은 고딕</vt:lpstr>
      <vt:lpstr>Pretendard Medium</vt:lpstr>
      <vt:lpstr>Pretendard ExtraBold</vt:lpstr>
      <vt:lpstr>Consolas</vt:lpstr>
      <vt:lpstr>Calibri</vt:lpstr>
      <vt:lpstr>Jetbrains Mono</vt:lpstr>
      <vt:lpstr>Pretendard</vt:lpstr>
      <vt:lpstr>Arial</vt:lpstr>
      <vt:lpstr>Pretendard Black</vt:lpstr>
      <vt:lpstr>Calibri Light</vt:lpstr>
      <vt:lpstr>Office 테마</vt:lpstr>
      <vt:lpstr>(1) 반복문의 이해와 활용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(1) 강의소개 및 개발환경 세팅</dc:title>
  <dc:creator>송기태</dc:creator>
  <cp:lastModifiedBy>Kitae Song</cp:lastModifiedBy>
  <cp:revision>30</cp:revision>
  <dcterms:created xsi:type="dcterms:W3CDTF">2023-07-12T08:16:29Z</dcterms:created>
  <dcterms:modified xsi:type="dcterms:W3CDTF">2023-08-08T14:16:38Z</dcterms:modified>
</cp:coreProperties>
</file>

<file path=docProps/thumbnail.jpeg>
</file>